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61" r:id="rId4"/>
    <p:sldId id="262" r:id="rId5"/>
    <p:sldId id="259" r:id="rId6"/>
    <p:sldId id="260" r:id="rId7"/>
    <p:sldId id="258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3688"/>
    <a:srgbClr val="343085"/>
    <a:srgbClr val="E64A2B"/>
    <a:srgbClr val="DF37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668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F889FE-72FA-41B8-8DB0-351396BF1175}" type="datetimeFigureOut">
              <a:rPr lang="fr-FR" smtClean="0"/>
              <a:t>28/12/2023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611CB1-A7F0-477B-B0CF-D254D073FE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64237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DD794-59C0-4F47-AF57-CA5EA1DACFAE}" type="datetimeFigureOut">
              <a:rPr lang="fr-FR" smtClean="0"/>
              <a:t>28/12/2023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5A2A-84E2-486A-B5CC-A42DCDEC4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0900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1008993" cy="365125"/>
          </a:xfrm>
        </p:spPr>
        <p:txBody>
          <a:bodyPr/>
          <a:lstStyle/>
          <a:p>
            <a:fld id="{DB1DD794-59C0-4F47-AF57-CA5EA1DACFAE}" type="datetimeFigureOut">
              <a:rPr lang="fr-FR" smtClean="0"/>
              <a:t>28/12/2023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6907924" y="6492875"/>
            <a:ext cx="4114800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1067392" y="6492875"/>
            <a:ext cx="1124607" cy="365125"/>
          </a:xfrm>
        </p:spPr>
        <p:txBody>
          <a:bodyPr/>
          <a:lstStyle/>
          <a:p>
            <a:fld id="{76855A2A-84E2-486A-B5CC-A42DCDEC4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0723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1008993" cy="365125"/>
          </a:xfrm>
        </p:spPr>
        <p:txBody>
          <a:bodyPr/>
          <a:lstStyle/>
          <a:p>
            <a:fld id="{DB1DD794-59C0-4F47-AF57-CA5EA1DACFAE}" type="datetimeFigureOut">
              <a:rPr lang="fr-FR" smtClean="0"/>
              <a:t>28/12/2023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6907924" y="6492875"/>
            <a:ext cx="4114800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1067392" y="6492875"/>
            <a:ext cx="1124607" cy="365125"/>
          </a:xfrm>
        </p:spPr>
        <p:txBody>
          <a:bodyPr/>
          <a:lstStyle/>
          <a:p>
            <a:fld id="{76855A2A-84E2-486A-B5CC-A42DCDEC4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1501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1008993" cy="365125"/>
          </a:xfrm>
        </p:spPr>
        <p:txBody>
          <a:bodyPr/>
          <a:lstStyle/>
          <a:p>
            <a:fld id="{DB1DD794-59C0-4F47-AF57-CA5EA1DACFAE}" type="datetimeFigureOut">
              <a:rPr lang="fr-FR" smtClean="0"/>
              <a:t>28/12/2023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6907924" y="6492875"/>
            <a:ext cx="4114800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1067392" y="6492875"/>
            <a:ext cx="1124607" cy="365125"/>
          </a:xfrm>
        </p:spPr>
        <p:txBody>
          <a:bodyPr/>
          <a:lstStyle/>
          <a:p>
            <a:fld id="{76855A2A-84E2-486A-B5CC-A42DCDEC4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1665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1008993" cy="365125"/>
          </a:xfrm>
        </p:spPr>
        <p:txBody>
          <a:bodyPr/>
          <a:lstStyle/>
          <a:p>
            <a:fld id="{DB1DD794-59C0-4F47-AF57-CA5EA1DACFAE}" type="datetimeFigureOut">
              <a:rPr lang="fr-FR" smtClean="0"/>
              <a:t>28/12/2023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6907924" y="6492875"/>
            <a:ext cx="4114800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1067392" y="6492875"/>
            <a:ext cx="1124607" cy="365125"/>
          </a:xfrm>
        </p:spPr>
        <p:txBody>
          <a:bodyPr/>
          <a:lstStyle/>
          <a:p>
            <a:fld id="{76855A2A-84E2-486A-B5CC-A42DCDEC4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5003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1008993" cy="365125"/>
          </a:xfrm>
        </p:spPr>
        <p:txBody>
          <a:bodyPr/>
          <a:lstStyle/>
          <a:p>
            <a:fld id="{DB1DD794-59C0-4F47-AF57-CA5EA1DACFAE}" type="datetimeFigureOut">
              <a:rPr lang="fr-FR" smtClean="0"/>
              <a:t>28/12/2023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6907924" y="6492875"/>
            <a:ext cx="4114800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1067392" y="6492875"/>
            <a:ext cx="1124607" cy="365125"/>
          </a:xfrm>
        </p:spPr>
        <p:txBody>
          <a:bodyPr/>
          <a:lstStyle/>
          <a:p>
            <a:fld id="{76855A2A-84E2-486A-B5CC-A42DCDEC4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502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1008993" cy="365125"/>
          </a:xfrm>
        </p:spPr>
        <p:txBody>
          <a:bodyPr/>
          <a:lstStyle/>
          <a:p>
            <a:fld id="{DB1DD794-59C0-4F47-AF57-CA5EA1DACFAE}" type="datetimeFigureOut">
              <a:rPr lang="fr-FR" smtClean="0"/>
              <a:t>28/12/2023</a:t>
            </a:fld>
            <a:endParaRPr lang="fr-FR"/>
          </a:p>
        </p:txBody>
      </p:sp>
      <p:sp>
        <p:nvSpPr>
          <p:cNvPr id="11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6907924" y="6492875"/>
            <a:ext cx="4114800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1067392" y="6492875"/>
            <a:ext cx="1124607" cy="365125"/>
          </a:xfrm>
        </p:spPr>
        <p:txBody>
          <a:bodyPr/>
          <a:lstStyle/>
          <a:p>
            <a:fld id="{76855A2A-84E2-486A-B5CC-A42DCDEC4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3260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6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1008993" cy="365125"/>
          </a:xfrm>
        </p:spPr>
        <p:txBody>
          <a:bodyPr/>
          <a:lstStyle/>
          <a:p>
            <a:fld id="{DB1DD794-59C0-4F47-AF57-CA5EA1DACFAE}" type="datetimeFigureOut">
              <a:rPr lang="fr-FR" smtClean="0"/>
              <a:t>28/12/2023</a:t>
            </a:fld>
            <a:endParaRPr lang="fr-FR"/>
          </a:p>
        </p:txBody>
      </p:sp>
      <p:sp>
        <p:nvSpPr>
          <p:cNvPr id="7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6907924" y="6492875"/>
            <a:ext cx="4114800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8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1067392" y="6492875"/>
            <a:ext cx="1124607" cy="365125"/>
          </a:xfrm>
        </p:spPr>
        <p:txBody>
          <a:bodyPr/>
          <a:lstStyle/>
          <a:p>
            <a:fld id="{76855A2A-84E2-486A-B5CC-A42DCDEC4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9035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1008993" cy="365125"/>
          </a:xfrm>
        </p:spPr>
        <p:txBody>
          <a:bodyPr/>
          <a:lstStyle/>
          <a:p>
            <a:fld id="{DB1DD794-59C0-4F47-AF57-CA5EA1DACFAE}" type="datetimeFigureOut">
              <a:rPr lang="fr-FR" smtClean="0"/>
              <a:t>28/12/2023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6907924" y="6492875"/>
            <a:ext cx="4114800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1067392" y="6492875"/>
            <a:ext cx="1124607" cy="365125"/>
          </a:xfrm>
        </p:spPr>
        <p:txBody>
          <a:bodyPr/>
          <a:lstStyle/>
          <a:p>
            <a:fld id="{76855A2A-84E2-486A-B5CC-A42DCDEC4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288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8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1008993" cy="365125"/>
          </a:xfrm>
        </p:spPr>
        <p:txBody>
          <a:bodyPr/>
          <a:lstStyle/>
          <a:p>
            <a:fld id="{DB1DD794-59C0-4F47-AF57-CA5EA1DACFAE}" type="datetimeFigureOut">
              <a:rPr lang="fr-FR" smtClean="0"/>
              <a:t>28/12/2023</a:t>
            </a:fld>
            <a:endParaRPr lang="fr-FR"/>
          </a:p>
        </p:txBody>
      </p:sp>
      <p:sp>
        <p:nvSpPr>
          <p:cNvPr id="9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6907924" y="6492875"/>
            <a:ext cx="4114800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1067392" y="6492875"/>
            <a:ext cx="1124607" cy="365125"/>
          </a:xfrm>
        </p:spPr>
        <p:txBody>
          <a:bodyPr/>
          <a:lstStyle/>
          <a:p>
            <a:fld id="{76855A2A-84E2-486A-B5CC-A42DCDEC4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3390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8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1008993" cy="365125"/>
          </a:xfrm>
        </p:spPr>
        <p:txBody>
          <a:bodyPr/>
          <a:lstStyle/>
          <a:p>
            <a:fld id="{DB1DD794-59C0-4F47-AF57-CA5EA1DACFAE}" type="datetimeFigureOut">
              <a:rPr lang="fr-FR" smtClean="0"/>
              <a:t>28/12/2023</a:t>
            </a:fld>
            <a:endParaRPr lang="fr-FR"/>
          </a:p>
        </p:txBody>
      </p:sp>
      <p:sp>
        <p:nvSpPr>
          <p:cNvPr id="9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6907924" y="6492875"/>
            <a:ext cx="4114800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1067392" y="6492875"/>
            <a:ext cx="1124607" cy="365125"/>
          </a:xfrm>
        </p:spPr>
        <p:txBody>
          <a:bodyPr/>
          <a:lstStyle/>
          <a:p>
            <a:fld id="{76855A2A-84E2-486A-B5CC-A42DCDEC4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3934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DD794-59C0-4F47-AF57-CA5EA1DACFAE}" type="datetimeFigureOut">
              <a:rPr lang="fr-FR" smtClean="0"/>
              <a:t>28/12/2023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55A2A-84E2-486A-B5CC-A42DCDEC46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5847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24">
            <a:extLst>
              <a:ext uri="{FF2B5EF4-FFF2-40B4-BE49-F238E27FC236}">
                <a16:creationId xmlns:a16="http://schemas.microsoft.com/office/drawing/2014/main" id="{721C0A9A-7E3F-954C-8514-A842F55D79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4436" y="1202634"/>
            <a:ext cx="11711608" cy="3737113"/>
          </a:xfrm>
        </p:spPr>
        <p:txBody>
          <a:bodyPr anchor="ctr">
            <a:normAutofit fontScale="90000"/>
          </a:bodyPr>
          <a:lstStyle/>
          <a:p>
            <a:r>
              <a:rPr lang="fr-FR" dirty="0">
                <a:solidFill>
                  <a:schemeClr val="accent1">
                    <a:lumMod val="20000"/>
                    <a:lumOff val="80000"/>
                  </a:schemeClr>
                </a:solidFill>
                <a:latin typeface="Luciole" panose="020B0500020200000003" pitchFamily="34" charset="0"/>
              </a:rPr>
              <a:t>Vers une communauté professionnelle d’apprentissage Organisation Educative Inclusive dans les EFE ?</a:t>
            </a:r>
          </a:p>
        </p:txBody>
      </p:sp>
      <p:sp>
        <p:nvSpPr>
          <p:cNvPr id="5" name="Espace réservé de la date 1">
            <a:extLst>
              <a:ext uri="{FF2B5EF4-FFF2-40B4-BE49-F238E27FC236}">
                <a16:creationId xmlns:a16="http://schemas.microsoft.com/office/drawing/2014/main" id="{D27DC238-D582-0D41-A4E2-7087A7D093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2743200" cy="365125"/>
          </a:xfrm>
        </p:spPr>
        <p:txBody>
          <a:bodyPr/>
          <a:lstStyle/>
          <a:p>
            <a:fld id="{EF184B0C-6C24-B94C-AE76-3D10878AE6AA}" type="datetime2">
              <a:rPr lang="fr-FR" smtClean="0"/>
              <a:pPr/>
              <a:t>jeudi 28 décembre 2023</a:t>
            </a:fld>
            <a:endParaRPr lang="en-US" dirty="0"/>
          </a:p>
        </p:txBody>
      </p:sp>
      <p:sp>
        <p:nvSpPr>
          <p:cNvPr id="6" name="Espace réservé du pied de page 2">
            <a:extLst>
              <a:ext uri="{FF2B5EF4-FFF2-40B4-BE49-F238E27FC236}">
                <a16:creationId xmlns:a16="http://schemas.microsoft.com/office/drawing/2014/main" id="{6FB1C1BA-3FA4-DA47-A1CA-C5EF46D38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380624" y="6492875"/>
            <a:ext cx="1811376" cy="365125"/>
          </a:xfrm>
        </p:spPr>
        <p:txBody>
          <a:bodyPr/>
          <a:lstStyle/>
          <a:p>
            <a:r>
              <a:rPr lang="en-US" dirty="0"/>
              <a:t>Dominique AIMON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04122" y="5331448"/>
            <a:ext cx="9041296" cy="1039535"/>
          </a:xfrm>
        </p:spPr>
        <p:txBody>
          <a:bodyPr/>
          <a:lstStyle/>
          <a:p>
            <a:r>
              <a:rPr lang="fr-FR" b="1" dirty="0">
                <a:solidFill>
                  <a:srgbClr val="FFFF00"/>
                </a:solidFill>
                <a:latin typeface="Luciole" panose="020B0500020200000003" pitchFamily="34" charset="0"/>
              </a:rPr>
              <a:t>OBEP 5 décembre 2023</a:t>
            </a:r>
          </a:p>
          <a:p>
            <a:r>
              <a:rPr lang="fr-FR" b="1" dirty="0">
                <a:solidFill>
                  <a:srgbClr val="FFFF00"/>
                </a:solidFill>
                <a:latin typeface="Luciole" panose="020B0500020200000003" pitchFamily="34" charset="0"/>
              </a:rPr>
              <a:t>Dominique </a:t>
            </a:r>
            <a:r>
              <a:rPr lang="fr-FR" b="1" dirty="0" err="1">
                <a:solidFill>
                  <a:srgbClr val="FFFF00"/>
                </a:solidFill>
                <a:latin typeface="Luciole" panose="020B0500020200000003" pitchFamily="34" charset="0"/>
              </a:rPr>
              <a:t>Aimon</a:t>
            </a:r>
            <a:r>
              <a:rPr lang="fr-FR" b="1" dirty="0">
                <a:solidFill>
                  <a:srgbClr val="FFFF00"/>
                </a:solidFill>
                <a:latin typeface="Luciole" panose="020B0500020200000003" pitchFamily="34" charset="0"/>
              </a:rPr>
              <a:t> </a:t>
            </a:r>
            <a:r>
              <a:rPr lang="fr-FR" b="1">
                <a:solidFill>
                  <a:srgbClr val="FFFF00"/>
                </a:solidFill>
                <a:latin typeface="Luciole" panose="020B0500020200000003" pitchFamily="34" charset="0"/>
              </a:rPr>
              <a:t>et Clément Pin</a:t>
            </a:r>
            <a:endParaRPr lang="fr-FR" b="1" dirty="0">
              <a:solidFill>
                <a:srgbClr val="FFFF00"/>
              </a:solidFill>
              <a:latin typeface="Luciole" panose="020B050002020000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800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75861"/>
          </a:xfrm>
          <a:gradFill flip="none" rotWithShape="1">
            <a:gsLst>
              <a:gs pos="0">
                <a:srgbClr val="DF3715">
                  <a:tint val="66000"/>
                  <a:satMod val="160000"/>
                </a:srgbClr>
              </a:gs>
              <a:gs pos="50000">
                <a:srgbClr val="DF3715">
                  <a:tint val="44500"/>
                  <a:satMod val="160000"/>
                </a:srgbClr>
              </a:gs>
              <a:gs pos="100000">
                <a:srgbClr val="DF3715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34308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 diplômés du DU : une communauté en émergence ?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02504"/>
            <a:ext cx="12192000" cy="535042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>
              <a:latin typeface="Luciole" panose="020B0500020200000003" pitchFamily="34" charset="0"/>
            </a:endParaRPr>
          </a:p>
          <a:p>
            <a:r>
              <a:rPr lang="fr-FR" dirty="0">
                <a:latin typeface="Luciole" panose="020B0500020200000003" pitchFamily="34" charset="0"/>
              </a:rPr>
              <a:t>Le DU EI-EFE existe depuis 3 ans.  Les candidatures affluent et les taux de fréquentation et de satisfaction des étudiants sont très bons</a:t>
            </a:r>
          </a:p>
          <a:p>
            <a:endParaRPr lang="fr-FR" dirty="0">
              <a:latin typeface="Luciole" panose="020B0500020200000003" pitchFamily="34" charset="0"/>
            </a:endParaRPr>
          </a:p>
          <a:p>
            <a:r>
              <a:rPr lang="fr-FR" dirty="0">
                <a:latin typeface="Luciole" panose="020B0500020200000003" pitchFamily="34" charset="0"/>
              </a:rPr>
              <a:t>La 3ème promotion est en cours de formation</a:t>
            </a:r>
          </a:p>
          <a:p>
            <a:pPr marL="0" indent="0">
              <a:buNone/>
            </a:pPr>
            <a:endParaRPr lang="fr-FR" dirty="0">
              <a:latin typeface="Luciole" panose="020B0500020200000003" pitchFamily="34" charset="0"/>
            </a:endParaRPr>
          </a:p>
          <a:p>
            <a:r>
              <a:rPr lang="fr-FR" dirty="0">
                <a:latin typeface="Luciole" panose="020B0500020200000003" pitchFamily="34" charset="0"/>
              </a:rPr>
              <a:t>Cumul du nombre de diplômés : </a:t>
            </a:r>
          </a:p>
          <a:p>
            <a:pPr lvl="1"/>
            <a:r>
              <a:rPr lang="fr-FR" dirty="0">
                <a:latin typeface="Luciole" panose="020B0500020200000003" pitchFamily="34" charset="0"/>
              </a:rPr>
              <a:t>déjà 44 étudiants formés : 19 en 2022 et 25 en 2023</a:t>
            </a:r>
          </a:p>
          <a:p>
            <a:pPr lvl="1"/>
            <a:r>
              <a:rPr lang="fr-FR" dirty="0">
                <a:latin typeface="Luciole" panose="020B0500020200000003" pitchFamily="34" charset="0"/>
              </a:rPr>
              <a:t>Il y en aura 25 de plus en décembre 2024</a:t>
            </a:r>
          </a:p>
          <a:p>
            <a:endParaRPr lang="fr-FR" dirty="0">
              <a:latin typeface="Luciole" panose="020B0500020200000003" pitchFamily="34" charset="0"/>
            </a:endParaRPr>
          </a:p>
        </p:txBody>
      </p:sp>
      <p:sp>
        <p:nvSpPr>
          <p:cNvPr id="4" name="Espace réservé de la date 1">
            <a:extLst>
              <a:ext uri="{FF2B5EF4-FFF2-40B4-BE49-F238E27FC236}">
                <a16:creationId xmlns:a16="http://schemas.microsoft.com/office/drawing/2014/main" id="{D27DC238-D582-0D41-A4E2-7087A7D093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19461"/>
            <a:ext cx="2743200" cy="238539"/>
          </a:xfrm>
        </p:spPr>
        <p:txBody>
          <a:bodyPr/>
          <a:lstStyle/>
          <a:p>
            <a:fld id="{EF184B0C-6C24-B94C-AE76-3D10878AE6AA}" type="datetime2">
              <a:rPr lang="fr-FR" smtClean="0"/>
              <a:pPr/>
              <a:t>jeudi 28 décembre 2023</a:t>
            </a:fld>
            <a:endParaRPr lang="en-US" dirty="0"/>
          </a:p>
        </p:txBody>
      </p:sp>
      <p:sp>
        <p:nvSpPr>
          <p:cNvPr id="5" name="Espace réservé du pied de page 2">
            <a:extLst>
              <a:ext uri="{FF2B5EF4-FFF2-40B4-BE49-F238E27FC236}">
                <a16:creationId xmlns:a16="http://schemas.microsoft.com/office/drawing/2014/main" id="{6FB1C1BA-3FA4-DA47-A1CA-C5EF46D38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380624" y="6549887"/>
            <a:ext cx="1811376" cy="308113"/>
          </a:xfrm>
        </p:spPr>
        <p:txBody>
          <a:bodyPr/>
          <a:lstStyle/>
          <a:p>
            <a:r>
              <a:rPr lang="en-US" dirty="0"/>
              <a:t>Dominique AIMON</a:t>
            </a:r>
          </a:p>
        </p:txBody>
      </p:sp>
    </p:spTree>
    <p:extLst>
      <p:ext uri="{BB962C8B-B14F-4D97-AF65-F5344CB8AC3E}">
        <p14:creationId xmlns:p14="http://schemas.microsoft.com/office/powerpoint/2010/main" val="3007170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75861"/>
          </a:xfrm>
          <a:gradFill flip="none" rotWithShape="1">
            <a:gsLst>
              <a:gs pos="0">
                <a:srgbClr val="DF3715">
                  <a:tint val="66000"/>
                  <a:satMod val="160000"/>
                </a:srgbClr>
              </a:gs>
              <a:gs pos="50000">
                <a:srgbClr val="DF3715">
                  <a:tint val="44500"/>
                  <a:satMod val="160000"/>
                </a:srgbClr>
              </a:gs>
              <a:gs pos="100000">
                <a:srgbClr val="DF3715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34308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 diplômés formés à quoi et comment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02504"/>
            <a:ext cx="12192000" cy="5350426"/>
          </a:xfrm>
        </p:spPr>
        <p:txBody>
          <a:bodyPr>
            <a:normAutofit/>
          </a:bodyPr>
          <a:lstStyle/>
          <a:p>
            <a:endParaRPr lang="fr-FR" dirty="0">
              <a:latin typeface="Luciole" panose="020B0500020200000003" pitchFamily="34" charset="0"/>
            </a:endParaRPr>
          </a:p>
          <a:p>
            <a:r>
              <a:rPr lang="fr-FR" dirty="0">
                <a:latin typeface="Luciole" panose="020B0500020200000003" pitchFamily="34" charset="0"/>
              </a:rPr>
              <a:t>L’objectif de la formation et sa méthode :</a:t>
            </a:r>
          </a:p>
          <a:p>
            <a:endParaRPr lang="fr-FR" dirty="0">
              <a:latin typeface="Luciole" panose="020B0500020200000003" pitchFamily="34" charset="0"/>
            </a:endParaRPr>
          </a:p>
          <a:p>
            <a:pPr lvl="1"/>
            <a:r>
              <a:rPr lang="fr-FR" dirty="0">
                <a:latin typeface="Luciole" panose="020B0500020200000003" pitchFamily="34" charset="0"/>
              </a:rPr>
              <a:t>Une démarche de formation permettant de réaliser la transformation inclusive de l’établissement des étudiants, en associant les acteurs de terrain.</a:t>
            </a:r>
          </a:p>
          <a:p>
            <a:pPr lvl="1"/>
            <a:endParaRPr lang="fr-FR" dirty="0">
              <a:latin typeface="Luciole" panose="020B0500020200000003" pitchFamily="34" charset="0"/>
            </a:endParaRPr>
          </a:p>
          <a:p>
            <a:pPr lvl="1"/>
            <a:r>
              <a:rPr lang="fr-FR" dirty="0">
                <a:latin typeface="Luciole" panose="020B0500020200000003" pitchFamily="34" charset="0"/>
              </a:rPr>
              <a:t>3 profils de personnes ressources</a:t>
            </a:r>
          </a:p>
          <a:p>
            <a:pPr lvl="1"/>
            <a:endParaRPr lang="fr-FR" dirty="0">
              <a:latin typeface="Luciole" panose="020B0500020200000003" pitchFamily="34" charset="0"/>
            </a:endParaRPr>
          </a:p>
          <a:p>
            <a:pPr lvl="1"/>
            <a:r>
              <a:rPr lang="fr-FR" dirty="0">
                <a:latin typeface="Luciole" panose="020B0500020200000003" pitchFamily="34" charset="0"/>
              </a:rPr>
              <a:t>La mise en place d’une démarche d’amélioration continue sur la base de Qualinclus</a:t>
            </a:r>
          </a:p>
          <a:p>
            <a:pPr lvl="1"/>
            <a:endParaRPr lang="fr-FR" dirty="0">
              <a:latin typeface="Luciole" panose="020B0500020200000003" pitchFamily="34" charset="0"/>
            </a:endParaRPr>
          </a:p>
        </p:txBody>
      </p:sp>
      <p:sp>
        <p:nvSpPr>
          <p:cNvPr id="4" name="Espace réservé de la date 1">
            <a:extLst>
              <a:ext uri="{FF2B5EF4-FFF2-40B4-BE49-F238E27FC236}">
                <a16:creationId xmlns:a16="http://schemas.microsoft.com/office/drawing/2014/main" id="{D27DC238-D582-0D41-A4E2-7087A7D093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19461"/>
            <a:ext cx="2743200" cy="238539"/>
          </a:xfrm>
        </p:spPr>
        <p:txBody>
          <a:bodyPr/>
          <a:lstStyle/>
          <a:p>
            <a:fld id="{EF184B0C-6C24-B94C-AE76-3D10878AE6AA}" type="datetime2">
              <a:rPr lang="fr-FR" smtClean="0"/>
              <a:pPr/>
              <a:t>jeudi 28 décembre 2023</a:t>
            </a:fld>
            <a:endParaRPr lang="en-US" dirty="0"/>
          </a:p>
        </p:txBody>
      </p:sp>
      <p:sp>
        <p:nvSpPr>
          <p:cNvPr id="5" name="Espace réservé du pied de page 2">
            <a:extLst>
              <a:ext uri="{FF2B5EF4-FFF2-40B4-BE49-F238E27FC236}">
                <a16:creationId xmlns:a16="http://schemas.microsoft.com/office/drawing/2014/main" id="{6FB1C1BA-3FA4-DA47-A1CA-C5EF46D38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380624" y="6549887"/>
            <a:ext cx="1811376" cy="308113"/>
          </a:xfrm>
        </p:spPr>
        <p:txBody>
          <a:bodyPr/>
          <a:lstStyle/>
          <a:p>
            <a:r>
              <a:rPr lang="en-US" dirty="0"/>
              <a:t>Dominique AIMON</a:t>
            </a:r>
          </a:p>
        </p:txBody>
      </p:sp>
    </p:spTree>
    <p:extLst>
      <p:ext uri="{BB962C8B-B14F-4D97-AF65-F5344CB8AC3E}">
        <p14:creationId xmlns:p14="http://schemas.microsoft.com/office/powerpoint/2010/main" val="3513644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75861"/>
          </a:xfrm>
          <a:gradFill flip="none" rotWithShape="1">
            <a:gsLst>
              <a:gs pos="0">
                <a:srgbClr val="DF3715">
                  <a:tint val="66000"/>
                  <a:satMod val="160000"/>
                </a:srgbClr>
              </a:gs>
              <a:gs pos="50000">
                <a:srgbClr val="DF3715">
                  <a:tint val="44500"/>
                  <a:satMod val="160000"/>
                </a:srgbClr>
              </a:gs>
              <a:gs pos="100000">
                <a:srgbClr val="DF3715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34308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 acteurs pour diffuser l’inclusion dans les EFE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02504"/>
            <a:ext cx="12192000" cy="5350426"/>
          </a:xfrm>
        </p:spPr>
        <p:txBody>
          <a:bodyPr>
            <a:normAutofit/>
          </a:bodyPr>
          <a:lstStyle/>
          <a:p>
            <a:pPr lvl="1"/>
            <a:endParaRPr lang="fr-FR" dirty="0">
              <a:latin typeface="Luciole" panose="020B0500020200000003" pitchFamily="34" charset="0"/>
            </a:endParaRPr>
          </a:p>
          <a:p>
            <a:r>
              <a:rPr lang="fr-FR" dirty="0">
                <a:latin typeface="Luciole" panose="020B0500020200000003" pitchFamily="34" charset="0"/>
              </a:rPr>
              <a:t>Les résultats obtenus à ce stade et les attentes : </a:t>
            </a:r>
          </a:p>
          <a:p>
            <a:endParaRPr lang="fr-FR" dirty="0">
              <a:latin typeface="Luciole" panose="020B0500020200000003" pitchFamily="34" charset="0"/>
            </a:endParaRPr>
          </a:p>
          <a:p>
            <a:pPr lvl="1"/>
            <a:r>
              <a:rPr lang="fr-FR" dirty="0">
                <a:latin typeface="Luciole" panose="020B0500020200000003" pitchFamily="34" charset="0"/>
              </a:rPr>
              <a:t>Des effets remarqués sur les étudiants</a:t>
            </a:r>
            <a:r>
              <a:rPr lang="fr-FR" dirty="0">
                <a:solidFill>
                  <a:srgbClr val="FF0000"/>
                </a:solidFill>
                <a:latin typeface="Luciole" panose="020B0500020200000003" pitchFamily="34" charset="0"/>
              </a:rPr>
              <a:t> </a:t>
            </a:r>
            <a:r>
              <a:rPr lang="fr-FR" dirty="0">
                <a:latin typeface="Luciole" panose="020B0500020200000003" pitchFamily="34" charset="0"/>
              </a:rPr>
              <a:t>et leur environnement</a:t>
            </a:r>
          </a:p>
          <a:p>
            <a:pPr lvl="1"/>
            <a:endParaRPr lang="fr-FR" dirty="0">
              <a:latin typeface="Luciole" panose="020B0500020200000003" pitchFamily="34" charset="0"/>
            </a:endParaRPr>
          </a:p>
          <a:p>
            <a:pPr lvl="1"/>
            <a:r>
              <a:rPr lang="fr-FR" dirty="0">
                <a:latin typeface="Luciole" panose="020B0500020200000003" pitchFamily="34" charset="0"/>
              </a:rPr>
              <a:t>Les étudiants ont exprimé le besoin de travailler ensemble une fois reconnues personnes ressources.</a:t>
            </a:r>
          </a:p>
          <a:p>
            <a:pPr lvl="1"/>
            <a:endParaRPr lang="fr-FR" dirty="0">
              <a:latin typeface="Luciole" panose="020B0500020200000003" pitchFamily="34" charset="0"/>
            </a:endParaRPr>
          </a:p>
          <a:p>
            <a:pPr marL="457200" lvl="1" indent="0">
              <a:buNone/>
            </a:pPr>
            <a:endParaRPr lang="fr-FR" dirty="0">
              <a:latin typeface="Luciole" panose="020B0500020200000003" pitchFamily="34" charset="0"/>
            </a:endParaRPr>
          </a:p>
          <a:p>
            <a:pPr marL="457200" lvl="1" indent="0">
              <a:buNone/>
            </a:pPr>
            <a:r>
              <a:rPr lang="fr-FR" dirty="0">
                <a:latin typeface="Luciole" panose="020B0500020200000003" pitchFamily="34" charset="0"/>
                <a:sym typeface="Wingdings" pitchFamily="2" charset="2"/>
              </a:rPr>
              <a:t> </a:t>
            </a:r>
            <a:r>
              <a:rPr lang="fr-FR" i="1" dirty="0">
                <a:latin typeface="Luciole" panose="020B0500020200000003" pitchFamily="34" charset="0"/>
              </a:rPr>
              <a:t>Une occasion de renforcer la démarche inclusive dans le réseau des EFE en s’appuyant sur ces compétences et la motivation dans une démarche organisée</a:t>
            </a:r>
          </a:p>
          <a:p>
            <a:pPr marL="457200" lvl="1" indent="0">
              <a:buNone/>
            </a:pPr>
            <a:endParaRPr lang="fr-FR" dirty="0">
              <a:latin typeface="Luciole" panose="020B0500020200000003" pitchFamily="34" charset="0"/>
            </a:endParaRPr>
          </a:p>
          <a:p>
            <a:pPr marL="457200" lvl="1" indent="0">
              <a:buNone/>
            </a:pPr>
            <a:endParaRPr lang="fr-FR" dirty="0">
              <a:latin typeface="Luciole" panose="020B0500020200000003" pitchFamily="34" charset="0"/>
            </a:endParaRPr>
          </a:p>
        </p:txBody>
      </p:sp>
      <p:sp>
        <p:nvSpPr>
          <p:cNvPr id="4" name="Espace réservé de la date 1">
            <a:extLst>
              <a:ext uri="{FF2B5EF4-FFF2-40B4-BE49-F238E27FC236}">
                <a16:creationId xmlns:a16="http://schemas.microsoft.com/office/drawing/2014/main" id="{D27DC238-D582-0D41-A4E2-7087A7D093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19461"/>
            <a:ext cx="2743200" cy="238539"/>
          </a:xfrm>
        </p:spPr>
        <p:txBody>
          <a:bodyPr/>
          <a:lstStyle/>
          <a:p>
            <a:fld id="{EF184B0C-6C24-B94C-AE76-3D10878AE6AA}" type="datetime2">
              <a:rPr lang="fr-FR" smtClean="0"/>
              <a:pPr/>
              <a:t>jeudi 28 décembre 2023</a:t>
            </a:fld>
            <a:endParaRPr lang="en-US" dirty="0"/>
          </a:p>
        </p:txBody>
      </p:sp>
      <p:sp>
        <p:nvSpPr>
          <p:cNvPr id="5" name="Espace réservé du pied de page 2">
            <a:extLst>
              <a:ext uri="{FF2B5EF4-FFF2-40B4-BE49-F238E27FC236}">
                <a16:creationId xmlns:a16="http://schemas.microsoft.com/office/drawing/2014/main" id="{6FB1C1BA-3FA4-DA47-A1CA-C5EF46D38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380624" y="6549887"/>
            <a:ext cx="1811376" cy="308113"/>
          </a:xfrm>
        </p:spPr>
        <p:txBody>
          <a:bodyPr/>
          <a:lstStyle/>
          <a:p>
            <a:r>
              <a:rPr lang="en-US" dirty="0"/>
              <a:t>Dominique AIMON</a:t>
            </a:r>
          </a:p>
        </p:txBody>
      </p:sp>
    </p:spTree>
    <p:extLst>
      <p:ext uri="{BB962C8B-B14F-4D97-AF65-F5344CB8AC3E}">
        <p14:creationId xmlns:p14="http://schemas.microsoft.com/office/powerpoint/2010/main" val="3233473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75861"/>
          </a:xfrm>
          <a:gradFill flip="none" rotWithShape="1">
            <a:gsLst>
              <a:gs pos="0">
                <a:srgbClr val="DF3715">
                  <a:tint val="66000"/>
                  <a:satMod val="160000"/>
                </a:srgbClr>
              </a:gs>
              <a:gs pos="50000">
                <a:srgbClr val="DF3715">
                  <a:tint val="44500"/>
                  <a:satMod val="160000"/>
                </a:srgbClr>
              </a:gs>
              <a:gs pos="100000">
                <a:srgbClr val="DF3715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34308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Proposition à court terme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02504"/>
            <a:ext cx="12192000" cy="5350426"/>
          </a:xfrm>
        </p:spPr>
        <p:txBody>
          <a:bodyPr anchor="ctr">
            <a:normAutofit lnSpcReduction="10000"/>
          </a:bodyPr>
          <a:lstStyle/>
          <a:p>
            <a:pPr>
              <a:buFontTx/>
              <a:buChar char="-"/>
            </a:pPr>
            <a:r>
              <a:rPr lang="fr-FR" dirty="0">
                <a:latin typeface="Luciole" panose="020B0500020200000003" pitchFamily="34" charset="0"/>
              </a:rPr>
              <a:t>Faire vivre et animer un réseau de </a:t>
            </a:r>
            <a:r>
              <a:rPr lang="fr-FR" i="1" dirty="0">
                <a:latin typeface="Luciole" panose="020B0500020200000003" pitchFamily="34" charset="0"/>
              </a:rPr>
              <a:t>personnes ressources éducation inclusive </a:t>
            </a:r>
            <a:r>
              <a:rPr lang="fr-FR" dirty="0">
                <a:latin typeface="Luciole" panose="020B0500020200000003" pitchFamily="34" charset="0"/>
              </a:rPr>
              <a:t>qui deviendrait une communauté professionnelle d’apprentissage : contributeurs, animateurs, pairs et mentors</a:t>
            </a:r>
          </a:p>
          <a:p>
            <a:pPr>
              <a:buFontTx/>
              <a:buChar char="-"/>
            </a:pPr>
            <a:endParaRPr lang="fr-FR" dirty="0">
              <a:latin typeface="Luciole" panose="020B0500020200000003" pitchFamily="34" charset="0"/>
            </a:endParaRPr>
          </a:p>
          <a:p>
            <a:pPr>
              <a:buFontTx/>
              <a:buChar char="-"/>
            </a:pPr>
            <a:r>
              <a:rPr lang="fr-FR" dirty="0">
                <a:latin typeface="Luciole" panose="020B0500020200000003" pitchFamily="34" charset="0"/>
              </a:rPr>
              <a:t>L’INSEI pourrait appuyer la démarche et contribuer à maintenir un lien avec la recherche et la formation</a:t>
            </a:r>
          </a:p>
          <a:p>
            <a:pPr>
              <a:buFontTx/>
              <a:buChar char="-"/>
            </a:pPr>
            <a:endParaRPr lang="fr-FR" dirty="0">
              <a:latin typeface="Luciole" panose="020B0500020200000003" pitchFamily="34" charset="0"/>
            </a:endParaRPr>
          </a:p>
          <a:p>
            <a:pPr>
              <a:buFontTx/>
              <a:buChar char="-"/>
            </a:pPr>
            <a:r>
              <a:rPr lang="fr-FR" dirty="0">
                <a:latin typeface="Luciole" panose="020B0500020200000003" pitchFamily="34" charset="0"/>
              </a:rPr>
              <a:t>A terme ce réseau pourrait dépasser le public des anciens étudiants et soutenir une politique inclusive globale dans les EFE</a:t>
            </a:r>
          </a:p>
          <a:p>
            <a:pPr>
              <a:buFontTx/>
              <a:buChar char="-"/>
            </a:pPr>
            <a:endParaRPr lang="fr-FR" dirty="0">
              <a:latin typeface="Luciole" panose="020B0500020200000003" pitchFamily="34" charset="0"/>
            </a:endParaRPr>
          </a:p>
          <a:p>
            <a:pPr>
              <a:buFontTx/>
              <a:buChar char="-"/>
            </a:pPr>
            <a:r>
              <a:rPr lang="fr-FR" dirty="0">
                <a:latin typeface="Luciole" panose="020B0500020200000003" pitchFamily="34" charset="0"/>
              </a:rPr>
              <a:t>Il pourrait constituer un laboratoire pour la transformation inclusive des établissements éducatifs français</a:t>
            </a:r>
          </a:p>
        </p:txBody>
      </p:sp>
      <p:sp>
        <p:nvSpPr>
          <p:cNvPr id="4" name="Espace réservé de la date 1">
            <a:extLst>
              <a:ext uri="{FF2B5EF4-FFF2-40B4-BE49-F238E27FC236}">
                <a16:creationId xmlns:a16="http://schemas.microsoft.com/office/drawing/2014/main" id="{D27DC238-D582-0D41-A4E2-7087A7D093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19461"/>
            <a:ext cx="2743200" cy="238539"/>
          </a:xfrm>
        </p:spPr>
        <p:txBody>
          <a:bodyPr/>
          <a:lstStyle/>
          <a:p>
            <a:fld id="{EF184B0C-6C24-B94C-AE76-3D10878AE6AA}" type="datetime2">
              <a:rPr lang="fr-FR" smtClean="0"/>
              <a:pPr/>
              <a:t>jeudi 28 décembre 2023</a:t>
            </a:fld>
            <a:endParaRPr lang="en-US" dirty="0"/>
          </a:p>
        </p:txBody>
      </p:sp>
      <p:sp>
        <p:nvSpPr>
          <p:cNvPr id="5" name="Espace réservé du pied de page 2">
            <a:extLst>
              <a:ext uri="{FF2B5EF4-FFF2-40B4-BE49-F238E27FC236}">
                <a16:creationId xmlns:a16="http://schemas.microsoft.com/office/drawing/2014/main" id="{6FB1C1BA-3FA4-DA47-A1CA-C5EF46D38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380624" y="6549887"/>
            <a:ext cx="1811376" cy="308113"/>
          </a:xfrm>
        </p:spPr>
        <p:txBody>
          <a:bodyPr/>
          <a:lstStyle/>
          <a:p>
            <a:r>
              <a:rPr lang="en-US" dirty="0"/>
              <a:t>Dominique AIMON</a:t>
            </a:r>
          </a:p>
        </p:txBody>
      </p:sp>
    </p:spTree>
    <p:extLst>
      <p:ext uri="{BB962C8B-B14F-4D97-AF65-F5344CB8AC3E}">
        <p14:creationId xmlns:p14="http://schemas.microsoft.com/office/powerpoint/2010/main" val="1082862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75861"/>
          </a:xfrm>
          <a:gradFill flip="none" rotWithShape="1">
            <a:gsLst>
              <a:gs pos="0">
                <a:srgbClr val="DF3715">
                  <a:tint val="66000"/>
                  <a:satMod val="160000"/>
                </a:srgbClr>
              </a:gs>
              <a:gs pos="50000">
                <a:srgbClr val="DF3715">
                  <a:tint val="44500"/>
                  <a:satMod val="160000"/>
                </a:srgbClr>
              </a:gs>
              <a:gs pos="100000">
                <a:srgbClr val="DF3715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>
            <a:normAutofit/>
          </a:bodyPr>
          <a:lstStyle/>
          <a:p>
            <a:r>
              <a:rPr lang="fr-FR" sz="3100" dirty="0">
                <a:solidFill>
                  <a:srgbClr val="3A3688"/>
                </a:solidFill>
                <a:latin typeface="Luciole" panose="020B0500020200000003" pitchFamily="34" charset="0"/>
              </a:rPr>
              <a:t>La création d’un groupe de travail est-elle possible ?</a:t>
            </a:r>
            <a:endParaRPr lang="fr-FR" b="1" dirty="0">
              <a:solidFill>
                <a:srgbClr val="3A3688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02504"/>
            <a:ext cx="12192000" cy="535042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dirty="0">
                <a:latin typeface="Luciole" panose="020B0500020200000003" pitchFamily="34" charset="0"/>
              </a:rPr>
              <a:t>2 objectifs :</a:t>
            </a:r>
          </a:p>
          <a:p>
            <a:pPr marL="0" indent="0">
              <a:buNone/>
            </a:pPr>
            <a:endParaRPr lang="fr-FR" dirty="0">
              <a:latin typeface="Luciole" panose="020B0500020200000003" pitchFamily="34" charset="0"/>
            </a:endParaRPr>
          </a:p>
          <a:p>
            <a:pPr marL="0" indent="0">
              <a:buNone/>
            </a:pPr>
            <a:r>
              <a:rPr lang="fr-FR" dirty="0">
                <a:latin typeface="Luciole" panose="020B0500020200000003" pitchFamily="34" charset="0"/>
              </a:rPr>
              <a:t>1. Analyser finement la proposition en fonction de la situation des EFE</a:t>
            </a:r>
          </a:p>
          <a:p>
            <a:pPr>
              <a:buFontTx/>
              <a:buChar char="-"/>
            </a:pPr>
            <a:r>
              <a:rPr lang="fr-FR" dirty="0">
                <a:latin typeface="Luciole" panose="020B0500020200000003" pitchFamily="34" charset="0"/>
              </a:rPr>
              <a:t>Etat des lieux détaillé</a:t>
            </a:r>
          </a:p>
          <a:p>
            <a:pPr>
              <a:buFontTx/>
              <a:buChar char="-"/>
            </a:pPr>
            <a:r>
              <a:rPr lang="fr-FR" dirty="0">
                <a:latin typeface="Luciole" panose="020B0500020200000003" pitchFamily="34" charset="0"/>
              </a:rPr>
              <a:t>Définir les objectifs</a:t>
            </a:r>
          </a:p>
          <a:p>
            <a:pPr>
              <a:buFontTx/>
              <a:buChar char="-"/>
            </a:pPr>
            <a:r>
              <a:rPr lang="fr-FR" dirty="0">
                <a:latin typeface="Luciole" panose="020B0500020200000003" pitchFamily="34" charset="0"/>
              </a:rPr>
              <a:t>Produire un cahier des charges du réseau</a:t>
            </a:r>
          </a:p>
          <a:p>
            <a:pPr>
              <a:buFontTx/>
              <a:buChar char="-"/>
            </a:pPr>
            <a:r>
              <a:rPr lang="fr-FR" dirty="0">
                <a:latin typeface="Luciole" panose="020B0500020200000003" pitchFamily="34" charset="0"/>
              </a:rPr>
              <a:t>Identifier des ressources mobilisables</a:t>
            </a:r>
          </a:p>
          <a:p>
            <a:pPr>
              <a:buFontTx/>
              <a:buChar char="-"/>
            </a:pPr>
            <a:endParaRPr lang="fr-FR" dirty="0">
              <a:latin typeface="Luciole" panose="020B0500020200000003" pitchFamily="34" charset="0"/>
            </a:endParaRPr>
          </a:p>
          <a:p>
            <a:pPr marL="0" indent="0">
              <a:buNone/>
            </a:pPr>
            <a:r>
              <a:rPr lang="fr-FR" dirty="0">
                <a:latin typeface="Luciole" panose="020B0500020200000003" pitchFamily="34" charset="0"/>
              </a:rPr>
              <a:t>2. Présenter le résultat à l’OBEP lors d’une prochaine réunion</a:t>
            </a:r>
          </a:p>
        </p:txBody>
      </p:sp>
      <p:sp>
        <p:nvSpPr>
          <p:cNvPr id="4" name="Espace réservé de la date 1">
            <a:extLst>
              <a:ext uri="{FF2B5EF4-FFF2-40B4-BE49-F238E27FC236}">
                <a16:creationId xmlns:a16="http://schemas.microsoft.com/office/drawing/2014/main" id="{D27DC238-D582-0D41-A4E2-7087A7D093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19461"/>
            <a:ext cx="2743200" cy="238539"/>
          </a:xfrm>
        </p:spPr>
        <p:txBody>
          <a:bodyPr/>
          <a:lstStyle/>
          <a:p>
            <a:fld id="{EF184B0C-6C24-B94C-AE76-3D10878AE6AA}" type="datetime2">
              <a:rPr lang="fr-FR" smtClean="0"/>
              <a:pPr/>
              <a:t>jeudi 28 décembre 2023</a:t>
            </a:fld>
            <a:endParaRPr lang="en-US" dirty="0"/>
          </a:p>
        </p:txBody>
      </p:sp>
      <p:sp>
        <p:nvSpPr>
          <p:cNvPr id="5" name="Espace réservé du pied de page 2">
            <a:extLst>
              <a:ext uri="{FF2B5EF4-FFF2-40B4-BE49-F238E27FC236}">
                <a16:creationId xmlns:a16="http://schemas.microsoft.com/office/drawing/2014/main" id="{6FB1C1BA-3FA4-DA47-A1CA-C5EF46D38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380624" y="6549887"/>
            <a:ext cx="1811376" cy="308113"/>
          </a:xfrm>
        </p:spPr>
        <p:txBody>
          <a:bodyPr/>
          <a:lstStyle/>
          <a:p>
            <a:r>
              <a:rPr lang="en-US" dirty="0"/>
              <a:t>Dominique AIMON</a:t>
            </a:r>
          </a:p>
        </p:txBody>
      </p:sp>
    </p:spTree>
    <p:extLst>
      <p:ext uri="{BB962C8B-B14F-4D97-AF65-F5344CB8AC3E}">
        <p14:creationId xmlns:p14="http://schemas.microsoft.com/office/powerpoint/2010/main" val="4145077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7B1F81CD-7521-9545-B9F7-2186B2C55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444625"/>
            <a:ext cx="10515600" cy="4204375"/>
          </a:xfrm>
        </p:spPr>
        <p:txBody>
          <a:bodyPr anchor="ctr"/>
          <a:lstStyle/>
          <a:p>
            <a:pPr marL="0" indent="0">
              <a:buNone/>
            </a:pPr>
            <a:r>
              <a:rPr lang="fr-FR" b="1" spc="300" dirty="0">
                <a:latin typeface="Gotham" panose="02000504050000020004" pitchFamily="2" charset="0"/>
              </a:rPr>
              <a:t>INSEI</a:t>
            </a:r>
            <a:br>
              <a:rPr lang="fr-FR" dirty="0"/>
            </a:br>
            <a:r>
              <a:rPr lang="fr-FR" dirty="0">
                <a:latin typeface="Luciole" panose="020B0500020200000003" pitchFamily="34" charset="0"/>
              </a:rPr>
              <a:t>58/60, avenue des Landes</a:t>
            </a:r>
            <a:br>
              <a:rPr lang="fr-FR" dirty="0">
                <a:latin typeface="Luciole" panose="020B0500020200000003" pitchFamily="34" charset="0"/>
              </a:rPr>
            </a:br>
            <a:r>
              <a:rPr lang="fr-FR" dirty="0">
                <a:latin typeface="Luciole" panose="020B0500020200000003" pitchFamily="34" charset="0"/>
              </a:rPr>
              <a:t>92150 Suresnes</a:t>
            </a:r>
          </a:p>
          <a:p>
            <a:pPr marL="0" indent="0">
              <a:buNone/>
            </a:pPr>
            <a:r>
              <a:rPr lang="fr-FR" dirty="0">
                <a:latin typeface="Luciole" panose="020B0500020200000003" pitchFamily="34" charset="0"/>
              </a:rPr>
              <a:t>+33 (0) 1 41 44 38 46</a:t>
            </a:r>
          </a:p>
          <a:p>
            <a:pPr marL="0" indent="0">
              <a:buNone/>
            </a:pPr>
            <a:br>
              <a:rPr lang="fr-FR" dirty="0">
                <a:latin typeface="Luciole" panose="020B0500020200000003" pitchFamily="34" charset="0"/>
              </a:rPr>
            </a:br>
            <a:r>
              <a:rPr lang="fr-FR" sz="2400" dirty="0" err="1">
                <a:solidFill>
                  <a:srgbClr val="343085"/>
                </a:solidFill>
                <a:latin typeface="Luciole" panose="020B0500020200000003" pitchFamily="34" charset="0"/>
              </a:rPr>
              <a:t>Clement.pin@inshea.fr</a:t>
            </a:r>
            <a:endParaRPr lang="fr-FR" sz="2400" dirty="0">
              <a:solidFill>
                <a:srgbClr val="343085"/>
              </a:solidFill>
              <a:latin typeface="Luciole" panose="020B0500020200000003" pitchFamily="34" charset="0"/>
            </a:endParaRPr>
          </a:p>
          <a:p>
            <a:pPr marL="0" indent="0">
              <a:buNone/>
            </a:pPr>
            <a:r>
              <a:rPr lang="fr-FR" sz="2400" dirty="0" err="1">
                <a:solidFill>
                  <a:srgbClr val="343085"/>
                </a:solidFill>
                <a:latin typeface="Luciole" panose="020B0500020200000003" pitchFamily="34" charset="0"/>
              </a:rPr>
              <a:t>Dominique.Aimon@inshea.fr</a:t>
            </a:r>
            <a:endParaRPr lang="fr-FR" dirty="0">
              <a:solidFill>
                <a:srgbClr val="343085"/>
              </a:solidFill>
              <a:latin typeface="Luciole" panose="020B0500020200000003" pitchFamily="34" charset="0"/>
            </a:endParaRPr>
          </a:p>
          <a:p>
            <a:endParaRPr lang="fr-FR" dirty="0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69CC0CC2-6E7A-D042-BAD0-AF6DFA340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63487"/>
          </a:xfrm>
          <a:gradFill flip="none" rotWithShape="1">
            <a:gsLst>
              <a:gs pos="0">
                <a:srgbClr val="E64A2B">
                  <a:tint val="66000"/>
                  <a:satMod val="160000"/>
                </a:srgbClr>
              </a:gs>
              <a:gs pos="50000">
                <a:srgbClr val="E64A2B">
                  <a:tint val="44500"/>
                  <a:satMod val="160000"/>
                </a:srgbClr>
              </a:gs>
              <a:gs pos="100000">
                <a:srgbClr val="E64A2B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/>
          <a:lstStyle/>
          <a:p>
            <a:r>
              <a:rPr lang="fr-FR" dirty="0">
                <a:solidFill>
                  <a:srgbClr val="3A3688"/>
                </a:solidFill>
                <a:latin typeface="+mn-lt"/>
              </a:rPr>
              <a:t>Contacts</a:t>
            </a:r>
          </a:p>
        </p:txBody>
      </p:sp>
    </p:spTree>
    <p:extLst>
      <p:ext uri="{BB962C8B-B14F-4D97-AF65-F5344CB8AC3E}">
        <p14:creationId xmlns:p14="http://schemas.microsoft.com/office/powerpoint/2010/main" val="6674917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2" id="{A491B302-1302-44F4-9976-41EB8478318D}" vid="{FC940B75-A33D-42E4-9109-CFB66F10AEC2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INSEI DA</Template>
  <TotalTime>285</TotalTime>
  <Words>401</Words>
  <Application>Microsoft Office PowerPoint</Application>
  <PresentationFormat>Grand écran</PresentationFormat>
  <Paragraphs>66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Gotham</vt:lpstr>
      <vt:lpstr>Luciole</vt:lpstr>
      <vt:lpstr>Thème Office</vt:lpstr>
      <vt:lpstr>Vers une communauté professionnelle d’apprentissage Organisation Educative Inclusive dans les EFE ?</vt:lpstr>
      <vt:lpstr>Les diplômés du DU : une communauté en émergence ? </vt:lpstr>
      <vt:lpstr>Des diplômés formés à quoi et comment ?</vt:lpstr>
      <vt:lpstr>Des acteurs pour diffuser l’inclusion dans les EFE</vt:lpstr>
      <vt:lpstr>Proposition à court terme</vt:lpstr>
      <vt:lpstr>La création d’un groupe de travail est-elle possible ?</vt:lpstr>
      <vt:lpstr>Contacts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Dominique AIMON</dc:creator>
  <cp:lastModifiedBy>TRINTIGNAC Alain</cp:lastModifiedBy>
  <cp:revision>13</cp:revision>
  <dcterms:created xsi:type="dcterms:W3CDTF">2023-11-29T09:04:06Z</dcterms:created>
  <dcterms:modified xsi:type="dcterms:W3CDTF">2023-12-28T11:42:00Z</dcterms:modified>
</cp:coreProperties>
</file>